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6"/>
  </p:notesMasterIdLst>
  <p:sldIdLst>
    <p:sldId id="308" r:id="rId5"/>
    <p:sldId id="440" r:id="rId6"/>
    <p:sldId id="441" r:id="rId7"/>
    <p:sldId id="449" r:id="rId8"/>
    <p:sldId id="357" r:id="rId9"/>
    <p:sldId id="336" r:id="rId10"/>
    <p:sldId id="264" r:id="rId11"/>
    <p:sldId id="265" r:id="rId12"/>
    <p:sldId id="272" r:id="rId13"/>
    <p:sldId id="273" r:id="rId14"/>
    <p:sldId id="276" r:id="rId15"/>
    <p:sldId id="439" r:id="rId16"/>
    <p:sldId id="311" r:id="rId17"/>
    <p:sldId id="437" r:id="rId18"/>
    <p:sldId id="438" r:id="rId19"/>
    <p:sldId id="442" r:id="rId20"/>
    <p:sldId id="348" r:id="rId21"/>
    <p:sldId id="443" r:id="rId22"/>
    <p:sldId id="283" r:id="rId23"/>
    <p:sldId id="286" r:id="rId24"/>
    <p:sldId id="288" r:id="rId25"/>
    <p:sldId id="289" r:id="rId26"/>
    <p:sldId id="290" r:id="rId27"/>
    <p:sldId id="292" r:id="rId28"/>
    <p:sldId id="293" r:id="rId29"/>
    <p:sldId id="294" r:id="rId30"/>
    <p:sldId id="295" r:id="rId31"/>
    <p:sldId id="296" r:id="rId32"/>
    <p:sldId id="444" r:id="rId33"/>
    <p:sldId id="299" r:id="rId34"/>
    <p:sldId id="431" r:id="rId35"/>
  </p:sldIdLst>
  <p:sldSz cx="12192000" cy="6858000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E6E"/>
    <a:srgbClr val="D2EAE8"/>
    <a:srgbClr val="9594D2"/>
    <a:srgbClr val="57B6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4" autoAdjust="0"/>
    <p:restoredTop sz="95118" autoAdjust="0"/>
  </p:normalViewPr>
  <p:slideViewPr>
    <p:cSldViewPr snapToGrid="0">
      <p:cViewPr varScale="1">
        <p:scale>
          <a:sx n="102" d="100"/>
          <a:sy n="102" d="100"/>
        </p:scale>
        <p:origin x="88" y="4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hur Vaught" userId="3ebbc3e61773ad31" providerId="LiveId" clId="{0064CCCE-5482-4FDC-8209-8D1F7494292B}"/>
    <pc:docChg chg="modSld">
      <pc:chgData name="Arthur Vaught" userId="3ebbc3e61773ad31" providerId="LiveId" clId="{0064CCCE-5482-4FDC-8209-8D1F7494292B}" dt="2021-01-18T23:03:19.204" v="1" actId="20577"/>
      <pc:docMkLst>
        <pc:docMk/>
      </pc:docMkLst>
      <pc:sldChg chg="modSp mod">
        <pc:chgData name="Arthur Vaught" userId="3ebbc3e61773ad31" providerId="LiveId" clId="{0064CCCE-5482-4FDC-8209-8D1F7494292B}" dt="2021-01-18T23:03:19.204" v="1" actId="20577"/>
        <pc:sldMkLst>
          <pc:docMk/>
          <pc:sldMk cId="1202676973" sldId="439"/>
        </pc:sldMkLst>
        <pc:spChg chg="mod">
          <ac:chgData name="Arthur Vaught" userId="3ebbc3e61773ad31" providerId="LiveId" clId="{0064CCCE-5482-4FDC-8209-8D1F7494292B}" dt="2021-01-18T23:03:19.204" v="1" actId="20577"/>
          <ac:spMkLst>
            <pc:docMk/>
            <pc:sldMk cId="1202676973" sldId="439"/>
            <ac:spMk id="2" creationId="{E072A31E-69D7-48F2-BFD9-6474DDC4843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A4AFF-E1BF-40FE-AE42-CB24B7560135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968B7-CD19-4E4D-B387-9C45054C7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17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B89B2-B64F-4A10-8900-00B5CC3A54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54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A1D5D-CA71-48D2-AB52-69173302DC5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087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A1D5D-CA71-48D2-AB52-69173302DC5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90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go into later in the lecture on</a:t>
            </a:r>
            <a:r>
              <a:rPr lang="en-US" baseline="0" dirty="0"/>
              <a:t> what adequate fluid resuscitation 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DD34E-7E2A-43FA-87EE-D30D2305A2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91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A1D5D-CA71-48D2-AB52-69173302DC5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439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A1D5D-CA71-48D2-AB52-69173302DC5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811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A1D5D-CA71-48D2-AB52-69173302DC5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2818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B89B2-B64F-4A10-8900-00B5CC3A540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2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A1D5D-CA71-48D2-AB52-69173302DC5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7239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A1D5D-CA71-48D2-AB52-69173302DC5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4574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A1D5D-CA71-48D2-AB52-69173302DC5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525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B89B2-B64F-4A10-8900-00B5CC3A54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537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A1D5D-CA71-48D2-AB52-69173302DC5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0264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B89B2-B64F-4A10-8900-00B5CC3A540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633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A1D5D-CA71-48D2-AB52-69173302DC5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7527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DD34E-7E2A-43FA-87EE-D30D2305A26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33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DD34E-7E2A-43FA-87EE-D30D2305A2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27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Despite</a:t>
            </a:r>
            <a:r>
              <a:rPr lang="en-US" baseline="0" dirty="0"/>
              <a:t> improvements in hemorrhage, HDP, and PE thee has been little to know change in infection or sepsis.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A1D5D-CA71-48D2-AB52-69173302DC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6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A1D5D-CA71-48D2-AB52-69173302DC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57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A1D5D-CA71-48D2-AB52-69173302DC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87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A1D5D-CA71-48D2-AB52-69173302DC5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487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SMFM Consult series #47. Plante et al. AJOG 2019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B89B2-B64F-4A10-8900-00B5CC3A540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94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reports are available which shows that PCT levels are elevating rapidly between 2 and 6 h which peaks within 6–24 h during bacterial infection.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A1D5D-CA71-48D2-AB52-69173302DC5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066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79513"/>
            <a:ext cx="12192000" cy="5883965"/>
          </a:xfrm>
          <a:prstGeom prst="rect">
            <a:avLst/>
          </a:prstGeom>
          <a:solidFill>
            <a:srgbClr val="959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118" y="6152150"/>
            <a:ext cx="6659764" cy="507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605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58E165-208B-4635-9060-428EBEF24DB4}"/>
              </a:ext>
            </a:extLst>
          </p:cNvPr>
          <p:cNvSpPr/>
          <p:nvPr userDrawn="1"/>
        </p:nvSpPr>
        <p:spPr>
          <a:xfrm>
            <a:off x="836612" y="0"/>
            <a:ext cx="3935413" cy="2057400"/>
          </a:xfrm>
          <a:prstGeom prst="rect">
            <a:avLst/>
          </a:prstGeom>
          <a:solidFill>
            <a:srgbClr val="57B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Society for Maternal-Fetal Medicine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1228-D6C4-40F8-9798-399656C3711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03" y="5904000"/>
            <a:ext cx="1577819" cy="8174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2586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F58E165-208B-4635-9060-428EBEF24DB4}"/>
              </a:ext>
            </a:extLst>
          </p:cNvPr>
          <p:cNvSpPr/>
          <p:nvPr userDrawn="1"/>
        </p:nvSpPr>
        <p:spPr>
          <a:xfrm>
            <a:off x="836612" y="0"/>
            <a:ext cx="3935413" cy="2057400"/>
          </a:xfrm>
          <a:prstGeom prst="rect">
            <a:avLst/>
          </a:prstGeom>
          <a:solidFill>
            <a:srgbClr val="959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</a:t>
            </a:r>
            <a:r>
              <a:rPr lang="en-US" dirty="0"/>
              <a:t>Society for Maternal-Fetal Medicine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1228-D6C4-40F8-9798-399656C3711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03" y="5904000"/>
            <a:ext cx="1577819" cy="8174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2355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889812"/>
          </a:xfrm>
          <a:prstGeom prst="rect">
            <a:avLst/>
          </a:prstGeom>
          <a:solidFill>
            <a:srgbClr val="57B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118" y="6152150"/>
            <a:ext cx="6659764" cy="507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860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 userDrawn="1"/>
        </p:nvSpPr>
        <p:spPr>
          <a:xfrm>
            <a:off x="304800" y="365126"/>
            <a:ext cx="8419750" cy="1325563"/>
          </a:xfrm>
          <a:prstGeom prst="rect">
            <a:avLst/>
          </a:prstGeom>
          <a:gradFill>
            <a:gsLst>
              <a:gs pos="0">
                <a:srgbClr val="D2EAE8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9429"/>
            <a:ext cx="10515600" cy="387659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1228-D6C4-40F8-9798-399656C3711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65126"/>
            <a:ext cx="197224" cy="1325563"/>
          </a:xfrm>
          <a:prstGeom prst="rect">
            <a:avLst/>
          </a:prstGeom>
          <a:solidFill>
            <a:srgbClr val="B1A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197224" y="365126"/>
            <a:ext cx="107576" cy="1325563"/>
          </a:xfrm>
          <a:prstGeom prst="rect">
            <a:avLst/>
          </a:prstGeom>
          <a:solidFill>
            <a:srgbClr val="55B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2F94AE79-3F38-4B23-8BCB-A0F18D8DA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r>
              <a:rPr lang="en-US" dirty="0"/>
              <a:t>© 2021 Society for Maternal-Fetal Medicine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381" y="314169"/>
            <a:ext cx="1577819" cy="8174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1415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83536" y="176169"/>
            <a:ext cx="8541014" cy="6014905"/>
          </a:xfrm>
          <a:prstGeom prst="rect">
            <a:avLst/>
          </a:prstGeom>
          <a:gradFill>
            <a:gsLst>
              <a:gs pos="0">
                <a:srgbClr val="D2EAE8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36115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21584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Society for Maternal-Fetal Medicine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1228-D6C4-40F8-9798-399656C3711A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DA080B-26CB-4147-A264-6FE35E5948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6221" y="2503131"/>
            <a:ext cx="209757" cy="1685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381" y="314169"/>
            <a:ext cx="1577819" cy="8174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789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304800" y="365126"/>
            <a:ext cx="8419750" cy="1325563"/>
          </a:xfrm>
          <a:prstGeom prst="rect">
            <a:avLst/>
          </a:prstGeom>
          <a:gradFill>
            <a:gsLst>
              <a:gs pos="0">
                <a:srgbClr val="D2EAE8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53880"/>
            <a:ext cx="5181600" cy="38552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53879"/>
            <a:ext cx="5181600" cy="3855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Society for Maternal-Fetal Medicine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1228-D6C4-40F8-9798-399656C3711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8E1B4B-D493-48EF-8748-60E8DB8E6E31}"/>
              </a:ext>
            </a:extLst>
          </p:cNvPr>
          <p:cNvSpPr/>
          <p:nvPr userDrawn="1"/>
        </p:nvSpPr>
        <p:spPr>
          <a:xfrm>
            <a:off x="0" y="365127"/>
            <a:ext cx="197224" cy="1325563"/>
          </a:xfrm>
          <a:prstGeom prst="rect">
            <a:avLst/>
          </a:prstGeom>
          <a:solidFill>
            <a:srgbClr val="B1A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F325C0-9470-4D27-9EEC-E452F97FE219}"/>
              </a:ext>
            </a:extLst>
          </p:cNvPr>
          <p:cNvSpPr/>
          <p:nvPr userDrawn="1"/>
        </p:nvSpPr>
        <p:spPr>
          <a:xfrm>
            <a:off x="197224" y="365126"/>
            <a:ext cx="107576" cy="1325563"/>
          </a:xfrm>
          <a:prstGeom prst="rect">
            <a:avLst/>
          </a:prstGeom>
          <a:solidFill>
            <a:srgbClr val="55B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381" y="314169"/>
            <a:ext cx="1577819" cy="8174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0774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65126"/>
            <a:ext cx="8419750" cy="1325563"/>
          </a:xfrm>
          <a:prstGeom prst="rect">
            <a:avLst/>
          </a:prstGeom>
          <a:gradFill>
            <a:gsLst>
              <a:gs pos="0">
                <a:srgbClr val="D2EAE8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630658"/>
            <a:ext cx="5157787" cy="320536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630658"/>
            <a:ext cx="5183188" cy="320536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Society for Maternal-Fetal Medicine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1228-D6C4-40F8-9798-399656C371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A5B0D1-01B8-4FAF-B0F9-F379BA094D1B}"/>
              </a:ext>
            </a:extLst>
          </p:cNvPr>
          <p:cNvSpPr/>
          <p:nvPr userDrawn="1"/>
        </p:nvSpPr>
        <p:spPr>
          <a:xfrm>
            <a:off x="0" y="365127"/>
            <a:ext cx="197224" cy="1325563"/>
          </a:xfrm>
          <a:prstGeom prst="rect">
            <a:avLst/>
          </a:prstGeom>
          <a:solidFill>
            <a:srgbClr val="B1A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575C20-78B6-42A0-9CCE-EF005E4FF281}"/>
              </a:ext>
            </a:extLst>
          </p:cNvPr>
          <p:cNvSpPr/>
          <p:nvPr userDrawn="1"/>
        </p:nvSpPr>
        <p:spPr>
          <a:xfrm>
            <a:off x="197224" y="365126"/>
            <a:ext cx="107576" cy="1325563"/>
          </a:xfrm>
          <a:prstGeom prst="rect">
            <a:avLst/>
          </a:prstGeom>
          <a:solidFill>
            <a:srgbClr val="55B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381" y="314169"/>
            <a:ext cx="1577819" cy="8174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4138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514165" y="-3953"/>
            <a:ext cx="86778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6611" y="434106"/>
            <a:ext cx="7373472" cy="59818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CAA73530-03C5-41FA-AFDE-DD01F616D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r>
              <a:rPr lang="en-US" dirty="0"/>
              <a:t>© 2021 Society for Maternal-Fetal Medicine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83" y="568800"/>
            <a:ext cx="2675665" cy="13862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9905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14165" y="-3953"/>
            <a:ext cx="8677835" cy="6858000"/>
          </a:xfrm>
          <a:prstGeom prst="rect">
            <a:avLst/>
          </a:prstGeom>
          <a:solidFill>
            <a:srgbClr val="55B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6611" y="434106"/>
            <a:ext cx="7373472" cy="59818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3034C8BB-E1C3-4ED8-A03D-8909F7152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r>
              <a:rPr lang="en-US" dirty="0"/>
              <a:t>© 2021 Society for Maternal-Fetal Medicine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83" y="568800"/>
            <a:ext cx="2675665" cy="13862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277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Society for Maternal-Fetal Medicine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1228-D6C4-40F8-9798-399656C3711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381" y="314169"/>
            <a:ext cx="1577819" cy="8174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1357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2019 Society for Maternal-Fetal Medicine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81228-D6C4-40F8-9798-399656C3711A}" type="slidenum">
              <a:rPr lang="en-US" smtClean="0"/>
              <a:t>‹#›</a:t>
            </a:fld>
            <a:endParaRPr lang="en-US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3857382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Verdana" panose="020B0604030504040204" pitchFamily="34" charset="0"/>
          <a:cs typeface="Calibri Light" panose="020F03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2564" y="1418383"/>
            <a:ext cx="8706871" cy="1193273"/>
          </a:xfrm>
        </p:spPr>
        <p:txBody>
          <a:bodyPr>
            <a:noAutofit/>
          </a:bodyPr>
          <a:lstStyle/>
          <a:p>
            <a:r>
              <a:rPr lang="en-US" sz="4800" dirty="0">
                <a:latin typeface="Tw Cen MT" panose="020B0602020104020603" pitchFamily="34" charset="0"/>
                <a:cs typeface="Arial" pitchFamily="34" charset="0"/>
              </a:rPr>
              <a:t>Sepsis in pregnancy : Recognition, Diagnosis, and Management (surviving sepsis) </a:t>
            </a:r>
            <a:endParaRPr lang="en-US" sz="4800" dirty="0">
              <a:latin typeface="Tw Cen MT" panose="020B06020201040206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8105" y="2876611"/>
            <a:ext cx="472558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w Cen MT" panose="020B0602020104020603" pitchFamily="34" charset="0"/>
              </a:rPr>
              <a:t>Arthur Jason Vaught, M.D.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Tw Cen MT" panose="020B0602020104020603" pitchFamily="34" charset="0"/>
              </a:rPr>
              <a:t>Maternal-Fetal Medicine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Tw Cen MT" panose="020B0602020104020603" pitchFamily="34" charset="0"/>
              </a:rPr>
              <a:t>Surgical Critical Care 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Tw Cen MT" panose="020B0602020104020603" pitchFamily="34" charset="0"/>
              </a:rPr>
              <a:t>Johns Hopkins University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Tw Cen MT" panose="020B0602020104020603" pitchFamily="34" charset="0"/>
              </a:rPr>
              <a:t>Robert E. Meyerhoff Professor </a:t>
            </a:r>
          </a:p>
        </p:txBody>
      </p:sp>
    </p:spTree>
    <p:extLst>
      <p:ext uri="{BB962C8B-B14F-4D97-AF65-F5344CB8AC3E}">
        <p14:creationId xmlns:p14="http://schemas.microsoft.com/office/powerpoint/2010/main" val="1476659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How do we define sepsis in 2021: SIRS discontinued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 </a:t>
            </a:r>
            <a:r>
              <a:rPr lang="en-US" b="1" dirty="0">
                <a:solidFill>
                  <a:schemeClr val="accent6"/>
                </a:solidFill>
              </a:rPr>
              <a:t>Not a great screening tool 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Focus on inflammation</a:t>
            </a:r>
            <a:endParaRPr lang="en-US" sz="2400" b="1" dirty="0">
              <a:solidFill>
                <a:schemeClr val="accent6"/>
              </a:solidFill>
            </a:endParaRP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Does not reflect who goes to the ICU </a:t>
            </a:r>
          </a:p>
          <a:p>
            <a:pPr lvl="2"/>
            <a:r>
              <a:rPr lang="en-US" b="1" dirty="0">
                <a:solidFill>
                  <a:schemeClr val="accent6"/>
                </a:solidFill>
              </a:rPr>
              <a:t>Hypotension, AKI, Mental Status Change, etc.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Patient with the common cold or pancreatitis  can be diagnosed with sepsis </a:t>
            </a:r>
          </a:p>
          <a:p>
            <a:r>
              <a:rPr lang="en-US" b="1" u="sng" dirty="0">
                <a:solidFill>
                  <a:schemeClr val="accent6"/>
                </a:solidFill>
              </a:rPr>
              <a:t>Low sensitivity and Low specificity </a:t>
            </a:r>
            <a:endParaRPr lang="en-US" sz="2800" b="1" u="sng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12831" y="6405175"/>
            <a:ext cx="3494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Shankar-</a:t>
            </a:r>
            <a:r>
              <a:rPr lang="en-US" sz="1200" dirty="0" err="1"/>
              <a:t>Hari</a:t>
            </a:r>
            <a:r>
              <a:rPr lang="en-US" sz="1200" dirty="0"/>
              <a:t>. </a:t>
            </a:r>
            <a:r>
              <a:rPr lang="en-US" sz="1200" i="1" dirty="0"/>
              <a:t>Intensive Care Med. </a:t>
            </a:r>
            <a:r>
              <a:rPr lang="en-US" sz="1200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203578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How do we define sepsis in 2021: </a:t>
            </a:r>
            <a:r>
              <a:rPr lang="en-US" dirty="0" err="1">
                <a:solidFill>
                  <a:schemeClr val="accent6"/>
                </a:solidFill>
              </a:rPr>
              <a:t>qSOFA</a:t>
            </a:r>
            <a:r>
              <a:rPr lang="en-US" dirty="0">
                <a:solidFill>
                  <a:schemeClr val="accent6"/>
                </a:solidFill>
              </a:rPr>
              <a:t> Score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6"/>
                </a:solidFill>
              </a:rPr>
              <a:t>qSOFA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Respiratory Rate &gt; 22 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Altered Mental Status 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Systolic Blood Pressure &lt; 100 mm Hg</a:t>
            </a:r>
          </a:p>
          <a:p>
            <a:r>
              <a:rPr lang="en-US" b="1" dirty="0">
                <a:solidFill>
                  <a:schemeClr val="accent6"/>
                </a:solidFill>
              </a:rPr>
              <a:t>2 of the 3 clinical variables offered similar predictability of sepsis to that of SOFA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25638" y="6499952"/>
            <a:ext cx="164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Singer, M. </a:t>
            </a:r>
            <a:r>
              <a:rPr lang="en-US" sz="1000" i="1" dirty="0"/>
              <a:t>JAMA. </a:t>
            </a:r>
            <a:r>
              <a:rPr lang="en-US" sz="1000" dirty="0"/>
              <a:t>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790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2A31E-69D7-48F2-BFD9-6474DDC48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How do we define sepsis </a:t>
            </a:r>
            <a:r>
              <a:rPr lang="en-US">
                <a:solidFill>
                  <a:schemeClr val="accent6"/>
                </a:solidFill>
              </a:rPr>
              <a:t>in 2021: </a:t>
            </a:r>
            <a:r>
              <a:rPr lang="en-US" dirty="0" err="1">
                <a:solidFill>
                  <a:schemeClr val="accent6"/>
                </a:solidFill>
              </a:rPr>
              <a:t>qSOFA</a:t>
            </a:r>
            <a:r>
              <a:rPr lang="en-US" dirty="0">
                <a:solidFill>
                  <a:schemeClr val="accent6"/>
                </a:solidFill>
              </a:rPr>
              <a:t> Score (obstetric modified)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8C772-A5BF-46B3-BFC7-8600F7745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070928"/>
            <a:ext cx="10363200" cy="41148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Society of Obstetric Medicine Australia and New Zealand (SOMANZ) </a:t>
            </a:r>
          </a:p>
          <a:p>
            <a:r>
              <a:rPr lang="en-US" b="1" dirty="0" err="1">
                <a:solidFill>
                  <a:schemeClr val="accent6"/>
                </a:solidFill>
              </a:rPr>
              <a:t>qSOFA</a:t>
            </a:r>
            <a:r>
              <a:rPr lang="en-US" b="1" dirty="0">
                <a:solidFill>
                  <a:schemeClr val="accent6"/>
                </a:solidFill>
              </a:rPr>
              <a:t> (maternal)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SBP &lt; 90 mmHg 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Respiratory Rate &gt; 25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Altered Mental Status </a:t>
            </a:r>
          </a:p>
          <a:p>
            <a:r>
              <a:rPr lang="en-US" b="1" dirty="0">
                <a:solidFill>
                  <a:schemeClr val="accent6"/>
                </a:solidFill>
              </a:rPr>
              <a:t>Lab changes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Changed abnormal serum creatinine &gt; 1.02 mg/dL </a:t>
            </a:r>
          </a:p>
          <a:p>
            <a:pPr lvl="1"/>
            <a:endParaRPr lang="en-US" dirty="0">
              <a:solidFill>
                <a:schemeClr val="accent6"/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35DBA-3578-47F1-968E-D8C63420857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1079500" y="6324600"/>
            <a:ext cx="254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254B8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1E4AB4-B9AD-40A5-9FC4-36C4C1450988}" type="datetime4">
              <a:rPr lang="en-US" smtClean="0"/>
              <a:pPr/>
              <a:t>January 18, 2021</a:t>
            </a:fld>
            <a:endParaRPr lang="en-US">
              <a:latin typeface="Times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451644-9E28-4419-A85C-AFABAEA2F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20949-56A0-4712-BAA3-7CE5B75FAAE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76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578F2-C91C-4CBF-86B5-1E55FFDA0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514615"/>
            <a:ext cx="10363200" cy="1143000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Adjuncts to diagnosis: Procalcitonin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ADB6D-74BB-4F4A-915C-96634D37A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3570" y="1746505"/>
            <a:ext cx="3886200" cy="4351338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accent6"/>
                </a:solidFill>
              </a:rPr>
              <a:t>In healthy state</a:t>
            </a:r>
          </a:p>
          <a:p>
            <a:pPr lvl="1"/>
            <a:r>
              <a:rPr lang="en-US" sz="2000" b="1" dirty="0">
                <a:solidFill>
                  <a:schemeClr val="accent6"/>
                </a:solidFill>
              </a:rPr>
              <a:t>Precursor of calcitonin produced by CALC-1 gene in the thyroid </a:t>
            </a:r>
          </a:p>
          <a:p>
            <a:pPr lvl="1"/>
            <a:r>
              <a:rPr lang="en-US" sz="2000" b="1" dirty="0">
                <a:solidFill>
                  <a:schemeClr val="accent6"/>
                </a:solidFill>
              </a:rPr>
              <a:t> Low levels ( &lt;0.1 ng/mL)</a:t>
            </a:r>
          </a:p>
          <a:p>
            <a:r>
              <a:rPr lang="en-US" sz="2000" b="1" dirty="0">
                <a:solidFill>
                  <a:schemeClr val="accent6"/>
                </a:solidFill>
              </a:rPr>
              <a:t>In Septic State  </a:t>
            </a:r>
          </a:p>
          <a:p>
            <a:pPr lvl="1"/>
            <a:r>
              <a:rPr lang="en-US" sz="2000" b="1" dirty="0">
                <a:solidFill>
                  <a:schemeClr val="accent6"/>
                </a:solidFill>
              </a:rPr>
              <a:t>Direct: Produced by LPS or toxic metabolites of microbes </a:t>
            </a:r>
          </a:p>
          <a:p>
            <a:pPr lvl="1"/>
            <a:r>
              <a:rPr lang="en-US" sz="2000" b="1" dirty="0">
                <a:solidFill>
                  <a:schemeClr val="accent6"/>
                </a:solidFill>
              </a:rPr>
              <a:t>Indirect: up-regulation IL-6, TNF-alpha</a:t>
            </a:r>
          </a:p>
        </p:txBody>
      </p:sp>
      <p:pic>
        <p:nvPicPr>
          <p:cNvPr id="1028" name="Picture 4" descr="An external file that holds a picture, illustration, etc.&#10;Object name is 40560_2017_246_Fig1_HTML.jpg">
            <a:extLst>
              <a:ext uri="{FF2B5EF4-FFF2-40B4-BE49-F238E27FC236}">
                <a16:creationId xmlns:a16="http://schemas.microsoft.com/office/drawing/2014/main" id="{12F21E60-38C8-406C-B490-20C2828748F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958" y="2102743"/>
            <a:ext cx="4777700" cy="315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64C36F-3182-4E3D-9D35-14A8956B4BEA}"/>
              </a:ext>
            </a:extLst>
          </p:cNvPr>
          <p:cNvSpPr txBox="1"/>
          <p:nvPr/>
        </p:nvSpPr>
        <p:spPr>
          <a:xfrm>
            <a:off x="8302173" y="6541406"/>
            <a:ext cx="3258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Vijayan.  J </a:t>
            </a:r>
            <a:r>
              <a:rPr lang="en-US" sz="1200" dirty="0" err="1"/>
              <a:t>Instensive</a:t>
            </a:r>
            <a:r>
              <a:rPr lang="en-US" sz="1200" dirty="0"/>
              <a:t> Care. 2017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AA2741-E2D7-43D0-89EF-2F531DA7FCCB}"/>
              </a:ext>
            </a:extLst>
          </p:cNvPr>
          <p:cNvSpPr/>
          <p:nvPr/>
        </p:nvSpPr>
        <p:spPr>
          <a:xfrm>
            <a:off x="4337827" y="5697733"/>
            <a:ext cx="649729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Level usually peak within 6 hours of bacterial infections </a:t>
            </a:r>
          </a:p>
        </p:txBody>
      </p:sp>
    </p:spTree>
    <p:extLst>
      <p:ext uri="{BB962C8B-B14F-4D97-AF65-F5344CB8AC3E}">
        <p14:creationId xmlns:p14="http://schemas.microsoft.com/office/powerpoint/2010/main" val="323921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DFF0294-1D7E-4855-BA45-61A43889A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Procalcitonin: Diagnostic tool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EBC799-564B-49C6-847F-54F9A253C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accent6"/>
                </a:solidFill>
              </a:rPr>
              <a:t>Elevated levels have shown to be helpful in diagnosing  bacterial infections (especially pulmonary) </a:t>
            </a:r>
          </a:p>
          <a:p>
            <a:r>
              <a:rPr lang="en-US" sz="2800" b="1" dirty="0">
                <a:solidFill>
                  <a:schemeClr val="accent6"/>
                </a:solidFill>
              </a:rPr>
              <a:t>Delineates viral versus bacterial infections</a:t>
            </a:r>
          </a:p>
          <a:p>
            <a:pPr lvl="1"/>
            <a:r>
              <a:rPr lang="en-US" sz="2400" b="1" dirty="0">
                <a:solidFill>
                  <a:schemeClr val="accent6"/>
                </a:solidFill>
              </a:rPr>
              <a:t>Level &gt; 0.2 is indicative of bacterial infection </a:t>
            </a:r>
          </a:p>
          <a:p>
            <a:pPr lvl="1"/>
            <a:r>
              <a:rPr lang="en-US" sz="2400" b="1" dirty="0">
                <a:solidFill>
                  <a:schemeClr val="accent6"/>
                </a:solidFill>
              </a:rPr>
              <a:t>Level &gt; 2.0 can is associated with higher mortality </a:t>
            </a:r>
          </a:p>
          <a:p>
            <a:pPr lvl="1"/>
            <a:r>
              <a:rPr lang="en-US" sz="2400" b="1" dirty="0">
                <a:solidFill>
                  <a:schemeClr val="accent6"/>
                </a:solidFill>
              </a:rPr>
              <a:t>Levels unchanged in pregnancy </a:t>
            </a:r>
          </a:p>
          <a:p>
            <a:r>
              <a:rPr lang="en-US" sz="2800" b="1" dirty="0">
                <a:solidFill>
                  <a:schemeClr val="accent6"/>
                </a:solidFill>
              </a:rPr>
              <a:t>Aids in antibiotic stewardship </a:t>
            </a:r>
          </a:p>
          <a:p>
            <a:pPr lvl="1"/>
            <a:r>
              <a:rPr lang="en-US" sz="2400" b="1" dirty="0">
                <a:solidFill>
                  <a:schemeClr val="accent6"/>
                </a:solidFill>
              </a:rPr>
              <a:t>Immunocompromised</a:t>
            </a:r>
          </a:p>
          <a:p>
            <a:pPr lvl="1"/>
            <a:r>
              <a:rPr lang="en-US" sz="2400" b="1" dirty="0">
                <a:solidFill>
                  <a:schemeClr val="accent6"/>
                </a:solidFill>
              </a:rPr>
              <a:t>Baseline high inflammatory states</a:t>
            </a:r>
          </a:p>
          <a:p>
            <a:pPr marL="457200" lvl="1" indent="0">
              <a:buNone/>
            </a:pPr>
            <a:endParaRPr lang="en-US" sz="2400" dirty="0">
              <a:solidFill>
                <a:schemeClr val="accent6"/>
              </a:solidFill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825809-4E13-4024-9BEA-E28550609F06}"/>
              </a:ext>
            </a:extLst>
          </p:cNvPr>
          <p:cNvSpPr txBox="1"/>
          <p:nvPr/>
        </p:nvSpPr>
        <p:spPr>
          <a:xfrm>
            <a:off x="8234667" y="6108619"/>
            <a:ext cx="32584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Vijayan.  J </a:t>
            </a:r>
            <a:r>
              <a:rPr lang="en-US" sz="1200" dirty="0" err="1">
                <a:solidFill>
                  <a:schemeClr val="bg1"/>
                </a:solidFill>
              </a:rPr>
              <a:t>Instensive</a:t>
            </a:r>
            <a:r>
              <a:rPr lang="en-US" sz="1200" dirty="0">
                <a:solidFill>
                  <a:schemeClr val="bg1"/>
                </a:solidFill>
              </a:rPr>
              <a:t> Care. 2017</a:t>
            </a:r>
          </a:p>
          <a:p>
            <a:r>
              <a:rPr lang="en-US" sz="1200" dirty="0">
                <a:solidFill>
                  <a:schemeClr val="bg1"/>
                </a:solidFill>
              </a:rPr>
              <a:t>Muller. BMC Infect Disease. 2007</a:t>
            </a:r>
          </a:p>
          <a:p>
            <a:r>
              <a:rPr lang="en-US" sz="1200" dirty="0" err="1">
                <a:solidFill>
                  <a:schemeClr val="bg1"/>
                </a:solidFill>
              </a:rPr>
              <a:t>Scheutz</a:t>
            </a:r>
            <a:r>
              <a:rPr lang="en-US" sz="1200" dirty="0">
                <a:solidFill>
                  <a:schemeClr val="bg1"/>
                </a:solidFill>
              </a:rPr>
              <a:t>. Cochrane. 2018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16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AE31D-666A-49C8-B36D-25B313B50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9EF30-CF21-48BB-95FA-86634D60F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An external file that holds a picture, illustration, etc.&#10;Object name is 40560_2017_246_Fig2_HTML.jpg">
            <a:extLst>
              <a:ext uri="{FF2B5EF4-FFF2-40B4-BE49-F238E27FC236}">
                <a16:creationId xmlns:a16="http://schemas.microsoft.com/office/drawing/2014/main" id="{BE53DD1C-FA98-4496-A38F-52A39AC75C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" t="182"/>
          <a:stretch/>
        </p:blipFill>
        <p:spPr bwMode="auto">
          <a:xfrm>
            <a:off x="1738793" y="365126"/>
            <a:ext cx="8575591" cy="612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1CA588D-66C6-4CC7-9511-3F00E7A1A2F8}"/>
              </a:ext>
            </a:extLst>
          </p:cNvPr>
          <p:cNvSpPr/>
          <p:nvPr/>
        </p:nvSpPr>
        <p:spPr>
          <a:xfrm>
            <a:off x="1806298" y="1933128"/>
            <a:ext cx="1724472" cy="6198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9DAAAD-FE9E-4FB0-B104-B361EAEECD7C}"/>
              </a:ext>
            </a:extLst>
          </p:cNvPr>
          <p:cNvSpPr txBox="1"/>
          <p:nvPr/>
        </p:nvSpPr>
        <p:spPr>
          <a:xfrm>
            <a:off x="8302173" y="6541406"/>
            <a:ext cx="3258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Vijayan.  J </a:t>
            </a:r>
            <a:r>
              <a:rPr lang="en-US" sz="1200" dirty="0" err="1">
                <a:solidFill>
                  <a:schemeClr val="bg1"/>
                </a:solidFill>
              </a:rPr>
              <a:t>Instensive</a:t>
            </a:r>
            <a:r>
              <a:rPr lang="en-US" sz="1200" dirty="0">
                <a:solidFill>
                  <a:schemeClr val="bg1"/>
                </a:solidFill>
              </a:rPr>
              <a:t> Care. 2017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4B29F1-5269-43E7-9BE7-E6172A094F27}"/>
              </a:ext>
            </a:extLst>
          </p:cNvPr>
          <p:cNvSpPr/>
          <p:nvPr/>
        </p:nvSpPr>
        <p:spPr>
          <a:xfrm>
            <a:off x="6003635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4F431C-F216-44EF-8CC1-30754DBC99DF}"/>
              </a:ext>
            </a:extLst>
          </p:cNvPr>
          <p:cNvSpPr/>
          <p:nvPr/>
        </p:nvSpPr>
        <p:spPr>
          <a:xfrm>
            <a:off x="3182226" y="2967335"/>
            <a:ext cx="5827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SEND OUT LAB!!!</a:t>
            </a:r>
          </a:p>
        </p:txBody>
      </p:sp>
    </p:spTree>
    <p:extLst>
      <p:ext uri="{BB962C8B-B14F-4D97-AF65-F5344CB8AC3E}">
        <p14:creationId xmlns:p14="http://schemas.microsoft.com/office/powerpoint/2010/main" val="338267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Patient Vignette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Diagnosed with sepsis!</a:t>
            </a:r>
          </a:p>
          <a:p>
            <a:pPr lvl="1"/>
            <a:r>
              <a:rPr lang="en-US" sz="2400" b="1" dirty="0">
                <a:solidFill>
                  <a:schemeClr val="accent6"/>
                </a:solidFill>
              </a:rPr>
              <a:t>SIRS:  WBC = 2.8, </a:t>
            </a:r>
            <a:r>
              <a:rPr lang="en-US" sz="2400" b="1" dirty="0" err="1">
                <a:solidFill>
                  <a:schemeClr val="accent6"/>
                </a:solidFill>
              </a:rPr>
              <a:t>Bandemia</a:t>
            </a:r>
            <a:r>
              <a:rPr lang="en-US" sz="2400" b="1" dirty="0">
                <a:solidFill>
                  <a:schemeClr val="accent6"/>
                </a:solidFill>
              </a:rPr>
              <a:t> = 45%, Fever , Tachycardia </a:t>
            </a:r>
          </a:p>
          <a:p>
            <a:pPr lvl="1"/>
            <a:r>
              <a:rPr lang="en-US" sz="2400" b="1" dirty="0" err="1">
                <a:solidFill>
                  <a:schemeClr val="accent6"/>
                </a:solidFill>
              </a:rPr>
              <a:t>qSOFA</a:t>
            </a:r>
            <a:r>
              <a:rPr lang="en-US" sz="2400" b="1" dirty="0">
                <a:solidFill>
                  <a:schemeClr val="accent6"/>
                </a:solidFill>
              </a:rPr>
              <a:t>:  SBP &lt; 90 mmHg, tachypnea, agitation (AMS)</a:t>
            </a:r>
          </a:p>
          <a:p>
            <a:pPr lvl="1"/>
            <a:r>
              <a:rPr lang="en-US" sz="2400" b="1" dirty="0">
                <a:solidFill>
                  <a:schemeClr val="accent6"/>
                </a:solidFill>
              </a:rPr>
              <a:t>SOFA: Renal injury, </a:t>
            </a:r>
            <a:r>
              <a:rPr lang="en-US" sz="2400" b="1" dirty="0" err="1">
                <a:solidFill>
                  <a:schemeClr val="accent6"/>
                </a:solidFill>
              </a:rPr>
              <a:t>Lactemia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</a:p>
          <a:p>
            <a:pPr lvl="1"/>
            <a:r>
              <a:rPr lang="en-US" sz="2400" b="1" dirty="0">
                <a:solidFill>
                  <a:schemeClr val="accent6"/>
                </a:solidFill>
              </a:rPr>
              <a:t>Source: </a:t>
            </a:r>
            <a:r>
              <a:rPr lang="en-US" sz="2400" b="1" dirty="0" err="1">
                <a:solidFill>
                  <a:schemeClr val="accent6"/>
                </a:solidFill>
              </a:rPr>
              <a:t>Endomyometritis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</a:p>
          <a:p>
            <a:pPr lvl="1"/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>
          <a:xfrm>
            <a:off x="1079500" y="6324600"/>
            <a:ext cx="254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254B8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1E4AB4-B9AD-40A5-9FC4-36C4C1450988}" type="datetime4">
              <a:rPr lang="en-US" smtClean="0"/>
              <a:pPr/>
              <a:t>January 18, 2021</a:t>
            </a:fld>
            <a:endParaRPr lang="en-US">
              <a:latin typeface="Times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20949-56A0-4712-BAA3-7CE5B75FAAE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52802" y="4979015"/>
            <a:ext cx="4416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Now What !!!</a:t>
            </a:r>
          </a:p>
        </p:txBody>
      </p:sp>
    </p:spTree>
    <p:extLst>
      <p:ext uri="{BB962C8B-B14F-4D97-AF65-F5344CB8AC3E}">
        <p14:creationId xmlns:p14="http://schemas.microsoft.com/office/powerpoint/2010/main" val="262545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728830"/>
            <a:ext cx="10363200" cy="11430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Definition of Septic Shock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90040" y="2133450"/>
            <a:ext cx="8047058" cy="3386992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Sepsis + persistent hypotension </a:t>
            </a:r>
            <a:r>
              <a:rPr lang="en-US" b="1" i="1" u="sng" dirty="0">
                <a:solidFill>
                  <a:schemeClr val="tx1"/>
                </a:solidFill>
              </a:rPr>
              <a:t>and lactic acidosis </a:t>
            </a:r>
            <a:r>
              <a:rPr lang="en-US" b="1" dirty="0">
                <a:solidFill>
                  <a:schemeClr val="tx1"/>
                </a:solidFill>
              </a:rPr>
              <a:t>despite adequate fluid resuscitation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53480" y="6481279"/>
            <a:ext cx="4767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Tw Cen MT"/>
              </a:rPr>
              <a:t>Dillenger</a:t>
            </a:r>
            <a:r>
              <a:rPr lang="en-US" sz="1200" dirty="0">
                <a:latin typeface="Tw Cen MT"/>
              </a:rPr>
              <a:t>, R. </a:t>
            </a:r>
            <a:r>
              <a:rPr lang="en-US" sz="1200" i="1" dirty="0">
                <a:latin typeface="Tw Cen MT"/>
              </a:rPr>
              <a:t>Critical Care Medicine. </a:t>
            </a:r>
            <a:r>
              <a:rPr lang="en-US" sz="1200" dirty="0">
                <a:latin typeface="Tw Cen MT"/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255368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657" y="937036"/>
            <a:ext cx="9117748" cy="547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191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Septic Shock: Cultures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Preferred to obtain 2 sets blood cultures before antibiotic administration but do not delay past 45 minutes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No longer than 45 minute delay </a:t>
            </a:r>
          </a:p>
          <a:p>
            <a:pPr marL="457200" lvl="1" indent="0">
              <a:buNone/>
            </a:pPr>
            <a:r>
              <a:rPr lang="en-US" b="1" i="1" dirty="0">
                <a:solidFill>
                  <a:schemeClr val="accent6"/>
                </a:solidFill>
              </a:rPr>
              <a:t>However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Rapid sterilization can occur within few hours of first dose of antibiotic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Helps with de-escalation of antibiotics and effectiveness of treatment 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83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Patient Vignette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33 year old G1P0 at 40+1 admitted for IOL at term. </a:t>
            </a:r>
          </a:p>
          <a:p>
            <a:r>
              <a:rPr lang="en-US" b="1" dirty="0">
                <a:solidFill>
                  <a:schemeClr val="accent6"/>
                </a:solidFill>
              </a:rPr>
              <a:t>Cervix = 0/0/-4  </a:t>
            </a:r>
            <a:r>
              <a:rPr lang="en-US" b="1" dirty="0">
                <a:solidFill>
                  <a:schemeClr val="accent6"/>
                </a:solidFill>
                <a:sym typeface="Wingdings" panose="05000000000000000000" pitchFamily="2" charset="2"/>
              </a:rPr>
              <a:t> Foley Bulb + Misoprostol </a:t>
            </a:r>
          </a:p>
          <a:p>
            <a:r>
              <a:rPr lang="en-US" b="1" dirty="0">
                <a:solidFill>
                  <a:schemeClr val="accent6"/>
                </a:solidFill>
              </a:rPr>
              <a:t>Rupture of Membranes </a:t>
            </a:r>
          </a:p>
          <a:p>
            <a:r>
              <a:rPr lang="en-US" b="1" dirty="0">
                <a:solidFill>
                  <a:schemeClr val="accent6"/>
                </a:solidFill>
              </a:rPr>
              <a:t>Prolonged Labor Course</a:t>
            </a:r>
          </a:p>
          <a:p>
            <a:r>
              <a:rPr lang="en-US" b="1" dirty="0">
                <a:solidFill>
                  <a:schemeClr val="accent6"/>
                </a:solidFill>
              </a:rPr>
              <a:t>Low UOP and abnormal labs 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Serum Creatinine 1.3 mg/</a:t>
            </a:r>
            <a:r>
              <a:rPr lang="en-US" b="1" dirty="0" err="1">
                <a:solidFill>
                  <a:schemeClr val="accent6"/>
                </a:solidFill>
              </a:rPr>
              <a:t>dL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894" y="1981200"/>
            <a:ext cx="4905806" cy="408642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>
          <a:xfrm>
            <a:off x="1079500" y="6324600"/>
            <a:ext cx="254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254B8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C47887-C033-4852-89F2-7C7D959301D4}" type="datetime4">
              <a:rPr lang="en-US" smtClean="0"/>
              <a:pPr/>
              <a:t>January 18, 2021</a:t>
            </a:fld>
            <a:endParaRPr lang="en-US">
              <a:latin typeface="Times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20949-56A0-4712-BAA3-7CE5B75FAAE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1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0" y="702497"/>
            <a:ext cx="10363200" cy="1143000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Septic Shock: Antimicrobials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b="1" dirty="0">
                <a:solidFill>
                  <a:schemeClr val="accent6"/>
                </a:solidFill>
              </a:rPr>
              <a:t>Administration in first hour</a:t>
            </a:r>
          </a:p>
          <a:p>
            <a:pPr lvl="1"/>
            <a:r>
              <a:rPr lang="en-US" sz="3000" b="1" dirty="0">
                <a:solidFill>
                  <a:schemeClr val="accent6"/>
                </a:solidFill>
              </a:rPr>
              <a:t>Each hour in delay of shock  increases mortality </a:t>
            </a:r>
          </a:p>
          <a:p>
            <a:r>
              <a:rPr lang="en-US" sz="3000" b="1" dirty="0">
                <a:solidFill>
                  <a:schemeClr val="accent6"/>
                </a:solidFill>
              </a:rPr>
              <a:t>Take into account patient history</a:t>
            </a:r>
          </a:p>
          <a:p>
            <a:pPr lvl="1"/>
            <a:r>
              <a:rPr lang="en-US" sz="3000" b="1" dirty="0">
                <a:solidFill>
                  <a:schemeClr val="accent6"/>
                </a:solidFill>
              </a:rPr>
              <a:t>Antibiotic exposure and Hosp. Admission</a:t>
            </a:r>
          </a:p>
          <a:p>
            <a:pPr lvl="1"/>
            <a:r>
              <a:rPr lang="en-US" sz="3000" b="1" dirty="0">
                <a:solidFill>
                  <a:schemeClr val="accent6"/>
                </a:solidFill>
              </a:rPr>
              <a:t>Past Medical History: Autoimmune disorder, Transplant</a:t>
            </a:r>
          </a:p>
          <a:p>
            <a:pPr lvl="1"/>
            <a:r>
              <a:rPr lang="en-US" sz="3000" b="1" dirty="0">
                <a:solidFill>
                  <a:schemeClr val="accent6"/>
                </a:solidFill>
              </a:rPr>
              <a:t>Colonization:  </a:t>
            </a:r>
            <a:r>
              <a:rPr lang="en-US" sz="3000" b="1" i="1" dirty="0">
                <a:solidFill>
                  <a:schemeClr val="accent6"/>
                </a:solidFill>
              </a:rPr>
              <a:t>Pseudomonas </a:t>
            </a:r>
            <a:r>
              <a:rPr lang="en-US" sz="3000" b="1" dirty="0">
                <a:solidFill>
                  <a:schemeClr val="accent6"/>
                </a:solidFill>
              </a:rPr>
              <a:t>(Cystic Fibrosis)</a:t>
            </a:r>
          </a:p>
          <a:p>
            <a:pPr lvl="1"/>
            <a:r>
              <a:rPr lang="en-US" sz="3000" b="1" dirty="0">
                <a:solidFill>
                  <a:schemeClr val="accent6"/>
                </a:solidFill>
              </a:rPr>
              <a:t>Implanted devices</a:t>
            </a:r>
          </a:p>
          <a:p>
            <a:pPr lvl="1"/>
            <a:r>
              <a:rPr lang="en-US" sz="3000" b="1" dirty="0">
                <a:solidFill>
                  <a:schemeClr val="accent6"/>
                </a:solidFill>
              </a:rPr>
              <a:t>Job, Travel, Extra-Curricular Activity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062022" y="6429237"/>
            <a:ext cx="19791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Kumar, A.  </a:t>
            </a:r>
            <a:r>
              <a:rPr lang="en-US" sz="1200" i="1" dirty="0" err="1"/>
              <a:t>Crit</a:t>
            </a:r>
            <a:r>
              <a:rPr lang="en-US" sz="1200" i="1" dirty="0"/>
              <a:t> Care</a:t>
            </a:r>
            <a:r>
              <a:rPr lang="en-US" sz="1200" dirty="0"/>
              <a:t>. 2006</a:t>
            </a:r>
          </a:p>
        </p:txBody>
      </p:sp>
    </p:spTree>
    <p:extLst>
      <p:ext uri="{BB962C8B-B14F-4D97-AF65-F5344CB8AC3E}">
        <p14:creationId xmlns:p14="http://schemas.microsoft.com/office/powerpoint/2010/main" val="364058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Septic Shock: Antimicrobials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Go </a:t>
            </a:r>
            <a:r>
              <a:rPr lang="en-US" b="1" u="sng" dirty="0">
                <a:solidFill>
                  <a:schemeClr val="accent6"/>
                </a:solidFill>
              </a:rPr>
              <a:t>Big and Broad </a:t>
            </a:r>
            <a:r>
              <a:rPr lang="en-US" b="1" dirty="0">
                <a:solidFill>
                  <a:schemeClr val="accent6"/>
                </a:solidFill>
              </a:rPr>
              <a:t>in septic shock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Resistant Gram Positives (MRSA, VRE)</a:t>
            </a:r>
          </a:p>
          <a:p>
            <a:pPr lvl="2"/>
            <a:r>
              <a:rPr lang="en-US" sz="2800" b="1" dirty="0">
                <a:solidFill>
                  <a:schemeClr val="accent6"/>
                </a:solidFill>
              </a:rPr>
              <a:t>Vancomycin, </a:t>
            </a:r>
            <a:r>
              <a:rPr lang="en-US" sz="2800" b="1" dirty="0" err="1">
                <a:solidFill>
                  <a:schemeClr val="accent6"/>
                </a:solidFill>
              </a:rPr>
              <a:t>Daptomycin</a:t>
            </a:r>
            <a:r>
              <a:rPr lang="en-US" sz="2800" b="1" dirty="0">
                <a:solidFill>
                  <a:schemeClr val="accent6"/>
                </a:solidFill>
              </a:rPr>
              <a:t>, Linezolid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Resistant Gram Negatives</a:t>
            </a:r>
          </a:p>
          <a:p>
            <a:pPr lvl="2"/>
            <a:r>
              <a:rPr lang="en-US" sz="2800" b="1" dirty="0" err="1">
                <a:solidFill>
                  <a:schemeClr val="accent6"/>
                </a:solidFill>
              </a:rPr>
              <a:t>Pipercillin</a:t>
            </a:r>
            <a:r>
              <a:rPr lang="en-US" sz="2800" b="1" dirty="0">
                <a:solidFill>
                  <a:schemeClr val="accent6"/>
                </a:solidFill>
              </a:rPr>
              <a:t>/</a:t>
            </a:r>
            <a:r>
              <a:rPr lang="en-US" sz="2800" b="1" dirty="0" err="1">
                <a:solidFill>
                  <a:schemeClr val="accent6"/>
                </a:solidFill>
              </a:rPr>
              <a:t>Tazobactam</a:t>
            </a:r>
            <a:r>
              <a:rPr lang="en-US" sz="2800" b="1" dirty="0">
                <a:solidFill>
                  <a:schemeClr val="accent6"/>
                </a:solidFill>
              </a:rPr>
              <a:t>, </a:t>
            </a:r>
            <a:r>
              <a:rPr lang="en-US" sz="2800" b="1" dirty="0" err="1">
                <a:solidFill>
                  <a:schemeClr val="accent6"/>
                </a:solidFill>
              </a:rPr>
              <a:t>Carbapenemases</a:t>
            </a:r>
            <a:endParaRPr lang="en-US" sz="2800" b="1" dirty="0">
              <a:solidFill>
                <a:schemeClr val="accent6"/>
              </a:solidFill>
            </a:endParaRP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CMV infections</a:t>
            </a:r>
          </a:p>
          <a:p>
            <a:pPr lvl="2"/>
            <a:r>
              <a:rPr lang="en-US" sz="2800" b="1" dirty="0" err="1">
                <a:solidFill>
                  <a:schemeClr val="accent6"/>
                </a:solidFill>
              </a:rPr>
              <a:t>Valgancyclovir</a:t>
            </a:r>
            <a:endParaRPr lang="en-US" sz="2800" b="1" dirty="0">
              <a:solidFill>
                <a:schemeClr val="accent6"/>
              </a:solidFill>
            </a:endParaRP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Invasive Fungal Infections</a:t>
            </a:r>
          </a:p>
          <a:p>
            <a:pPr lvl="2"/>
            <a:r>
              <a:rPr lang="en-US" b="1" dirty="0">
                <a:solidFill>
                  <a:schemeClr val="accent6"/>
                </a:solidFill>
              </a:rPr>
              <a:t>Micafungin, </a:t>
            </a:r>
            <a:r>
              <a:rPr lang="en-US" b="1" dirty="0" err="1">
                <a:solidFill>
                  <a:schemeClr val="accent6"/>
                </a:solidFill>
              </a:rPr>
              <a:t>Caspofungin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72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Septic Shock: Antimicrobial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600" b="1" dirty="0">
                <a:solidFill>
                  <a:schemeClr val="accent6"/>
                </a:solidFill>
              </a:rPr>
              <a:t>Dose </a:t>
            </a:r>
            <a:r>
              <a:rPr lang="en-US" sz="3600" b="1" u="sng" dirty="0">
                <a:solidFill>
                  <a:schemeClr val="accent6"/>
                </a:solidFill>
              </a:rPr>
              <a:t>correctly</a:t>
            </a:r>
            <a:r>
              <a:rPr lang="en-US" sz="3600" b="1" dirty="0">
                <a:solidFill>
                  <a:schemeClr val="accent6"/>
                </a:solidFill>
              </a:rPr>
              <a:t> in septic shock</a:t>
            </a:r>
          </a:p>
          <a:p>
            <a:pPr lvl="1"/>
            <a:r>
              <a:rPr lang="en-US" sz="3600" b="1" dirty="0">
                <a:solidFill>
                  <a:schemeClr val="accent6"/>
                </a:solidFill>
              </a:rPr>
              <a:t>Increased volume of distribution </a:t>
            </a:r>
          </a:p>
          <a:p>
            <a:pPr lvl="1"/>
            <a:r>
              <a:rPr lang="en-US" sz="3600" b="1" dirty="0">
                <a:solidFill>
                  <a:schemeClr val="accent6"/>
                </a:solidFill>
              </a:rPr>
              <a:t>Increased Compartmentalization </a:t>
            </a:r>
          </a:p>
          <a:p>
            <a:pPr lvl="2"/>
            <a:r>
              <a:rPr lang="en-US" sz="3600" b="1" dirty="0">
                <a:solidFill>
                  <a:schemeClr val="accent6"/>
                </a:solidFill>
              </a:rPr>
              <a:t>Compounded by both sepsis and pregnancy </a:t>
            </a:r>
          </a:p>
          <a:p>
            <a:pPr lvl="1"/>
            <a:r>
              <a:rPr lang="en-US" sz="3600" b="1" dirty="0">
                <a:solidFill>
                  <a:schemeClr val="accent6"/>
                </a:solidFill>
              </a:rPr>
              <a:t>Increased GFR </a:t>
            </a:r>
          </a:p>
          <a:p>
            <a:pPr lvl="1"/>
            <a:r>
              <a:rPr lang="en-US" sz="3600" b="1" dirty="0">
                <a:solidFill>
                  <a:schemeClr val="accent6"/>
                </a:solidFill>
              </a:rPr>
              <a:t>Increase CYP3A4 and CYP3A5</a:t>
            </a:r>
          </a:p>
          <a:p>
            <a:pPr lvl="1"/>
            <a:r>
              <a:rPr lang="en-US" sz="3600" b="1" dirty="0">
                <a:solidFill>
                  <a:schemeClr val="accent6"/>
                </a:solidFill>
              </a:rPr>
              <a:t>Sub-therapeutic levels </a:t>
            </a:r>
          </a:p>
          <a:p>
            <a:pPr lvl="2"/>
            <a:r>
              <a:rPr lang="en-US" sz="3600" b="1" dirty="0">
                <a:solidFill>
                  <a:schemeClr val="accent6"/>
                </a:solidFill>
              </a:rPr>
              <a:t>Vancomycin </a:t>
            </a:r>
          </a:p>
          <a:p>
            <a:pPr lvl="2"/>
            <a:r>
              <a:rPr lang="en-US" sz="3600" b="1" dirty="0">
                <a:solidFill>
                  <a:schemeClr val="accent6"/>
                </a:solidFill>
              </a:rPr>
              <a:t>Aminoglycosides (postpartum)</a:t>
            </a:r>
          </a:p>
          <a:p>
            <a:pPr lvl="2"/>
            <a:r>
              <a:rPr lang="en-US" sz="3600" b="1" dirty="0" err="1">
                <a:solidFill>
                  <a:schemeClr val="accent6"/>
                </a:solidFill>
              </a:rPr>
              <a:t>Carbapenemases</a:t>
            </a:r>
            <a:r>
              <a:rPr lang="en-US" sz="3600" b="1" dirty="0">
                <a:solidFill>
                  <a:schemeClr val="accent6"/>
                </a:solidFill>
              </a:rPr>
              <a:t> </a:t>
            </a:r>
          </a:p>
          <a:p>
            <a:pPr lvl="2"/>
            <a:r>
              <a:rPr lang="en-US" sz="3600" b="1" dirty="0" err="1">
                <a:solidFill>
                  <a:schemeClr val="accent6"/>
                </a:solidFill>
              </a:rPr>
              <a:t>Penicillins</a:t>
            </a:r>
            <a:r>
              <a:rPr lang="en-US" sz="3600" b="1" dirty="0">
                <a:solidFill>
                  <a:schemeClr val="accent6"/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87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Septic Shock: Resuscitation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Measure a Lactate 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Clearance of lactate is the gold standard for endpoints of resuscitation </a:t>
            </a:r>
          </a:p>
          <a:p>
            <a:r>
              <a:rPr lang="en-US" b="1" dirty="0">
                <a:solidFill>
                  <a:schemeClr val="accent6"/>
                </a:solidFill>
              </a:rPr>
              <a:t>Intravenous fluids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MAP goal of 65 mmHg (per SCCM)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Crystalloid initial fluid choice</a:t>
            </a:r>
          </a:p>
          <a:p>
            <a:pPr lvl="2"/>
            <a:r>
              <a:rPr lang="en-US" sz="2800" b="1" dirty="0">
                <a:solidFill>
                  <a:schemeClr val="accent6"/>
                </a:solidFill>
              </a:rPr>
              <a:t>0.9% Normal Saline, Lactated Ringers, </a:t>
            </a:r>
            <a:r>
              <a:rPr lang="en-US" sz="2800" b="1" dirty="0" err="1">
                <a:solidFill>
                  <a:schemeClr val="accent6"/>
                </a:solidFill>
              </a:rPr>
              <a:t>Plasmalyte</a:t>
            </a:r>
            <a:r>
              <a:rPr lang="en-US" sz="2800" b="1" dirty="0">
                <a:solidFill>
                  <a:schemeClr val="accent6"/>
                </a:solidFill>
              </a:rPr>
              <a:t> 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30 cc/kg bolus within 3 hours 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Albumin (5%, 25%) can be used if large amounts of crystalloid are used</a:t>
            </a:r>
          </a:p>
          <a:p>
            <a:pPr marL="457200" lvl="1" indent="0">
              <a:buNone/>
            </a:pPr>
            <a:endParaRPr lang="en-US" b="1" dirty="0">
              <a:solidFill>
                <a:schemeClr val="accent6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18025" y="6345716"/>
            <a:ext cx="29304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w Cen MT"/>
              </a:rPr>
              <a:t>Rhodes, A. </a:t>
            </a:r>
            <a:r>
              <a:rPr lang="en-US" sz="1200" i="1" dirty="0">
                <a:solidFill>
                  <a:schemeClr val="bg1"/>
                </a:solidFill>
                <a:latin typeface="Tw Cen MT"/>
              </a:rPr>
              <a:t>Critical Care Medicine. </a:t>
            </a:r>
            <a:r>
              <a:rPr lang="en-US" sz="1200" dirty="0">
                <a:solidFill>
                  <a:schemeClr val="bg1"/>
                </a:solidFill>
                <a:latin typeface="Tw Cen MT"/>
              </a:rPr>
              <a:t>2017</a:t>
            </a:r>
          </a:p>
          <a:p>
            <a:r>
              <a:rPr lang="en-US" sz="1200" dirty="0" err="1">
                <a:solidFill>
                  <a:schemeClr val="bg1"/>
                </a:solidFill>
                <a:latin typeface="Tw Cen MT"/>
              </a:rPr>
              <a:t>Dillenger</a:t>
            </a:r>
            <a:r>
              <a:rPr lang="en-US" sz="1200" dirty="0">
                <a:solidFill>
                  <a:schemeClr val="bg1"/>
                </a:solidFill>
                <a:latin typeface="Tw Cen MT"/>
              </a:rPr>
              <a:t>, R. </a:t>
            </a:r>
            <a:r>
              <a:rPr lang="en-US" sz="1200" i="1" dirty="0">
                <a:solidFill>
                  <a:schemeClr val="bg1"/>
                </a:solidFill>
                <a:latin typeface="Tw Cen MT"/>
              </a:rPr>
              <a:t>Critical Care Medicine. </a:t>
            </a:r>
            <a:r>
              <a:rPr lang="en-US" sz="1200" dirty="0">
                <a:solidFill>
                  <a:schemeClr val="bg1"/>
                </a:solidFill>
                <a:latin typeface="Tw Cen MT"/>
              </a:rPr>
              <a:t>2013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Septic Shock: Resuscitation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b="1" dirty="0"/>
              <a:t>Balanced</a:t>
            </a:r>
          </a:p>
          <a:p>
            <a:pPr lvl="1"/>
            <a:r>
              <a:rPr lang="en-US" b="1" dirty="0" err="1"/>
              <a:t>Plasmalyte</a:t>
            </a:r>
            <a:endParaRPr lang="en-US" b="1" dirty="0"/>
          </a:p>
          <a:p>
            <a:pPr lvl="1"/>
            <a:r>
              <a:rPr lang="en-US" b="1" dirty="0"/>
              <a:t>Lactate Ringer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b="1" dirty="0"/>
              <a:t>Unbalanced </a:t>
            </a:r>
          </a:p>
          <a:p>
            <a:pPr lvl="1"/>
            <a:r>
              <a:rPr lang="en-US" b="1" dirty="0"/>
              <a:t>0.9% NS </a:t>
            </a:r>
          </a:p>
          <a:p>
            <a:endParaRPr lang="en-US" dirty="0"/>
          </a:p>
        </p:txBody>
      </p:sp>
      <p:pic>
        <p:nvPicPr>
          <p:cNvPr id="6" name="Picture 2" descr="Image result for balanced versus unbalanced fluids">
            <a:extLst>
              <a:ext uri="{FF2B5EF4-FFF2-40B4-BE49-F238E27FC236}">
                <a16:creationId xmlns:a16="http://schemas.microsoft.com/office/drawing/2014/main" id="{ADA8A35C-81A0-4267-9F7A-3959FEF86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082" y="3398869"/>
            <a:ext cx="7330136" cy="320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0353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Septic Shock: Resuscitation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Loss of oncotic pressure 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Lower albumin and total protein 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Increase in intravascular free water</a:t>
            </a:r>
          </a:p>
          <a:p>
            <a:r>
              <a:rPr lang="en-US" b="1" dirty="0">
                <a:solidFill>
                  <a:schemeClr val="accent6"/>
                </a:solidFill>
              </a:rPr>
              <a:t>Capillary leak </a:t>
            </a:r>
          </a:p>
          <a:p>
            <a:r>
              <a:rPr lang="en-US" b="1" dirty="0">
                <a:solidFill>
                  <a:schemeClr val="accent6"/>
                </a:solidFill>
              </a:rPr>
              <a:t>Vasodilation </a:t>
            </a:r>
          </a:p>
          <a:p>
            <a:r>
              <a:rPr lang="en-US" b="1" dirty="0">
                <a:solidFill>
                  <a:schemeClr val="accent6"/>
                </a:solidFill>
              </a:rPr>
              <a:t>Perhaps 30 cc/kg can be too much</a:t>
            </a:r>
          </a:p>
          <a:p>
            <a:r>
              <a:rPr lang="en-US" b="1" dirty="0">
                <a:solidFill>
                  <a:schemeClr val="accent6"/>
                </a:solidFill>
              </a:rPr>
              <a:t>Consider 20 cc/kg over 3 hours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97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Septic Shock: Resuscitation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Norepinephrine is first line choice</a:t>
            </a:r>
          </a:p>
          <a:p>
            <a:pPr lvl="2"/>
            <a:r>
              <a:rPr lang="en-US" sz="2800" b="1" dirty="0">
                <a:solidFill>
                  <a:schemeClr val="accent6"/>
                </a:solidFill>
              </a:rPr>
              <a:t>Dosing to MAP 65 (0.02 mcg/kg/min – 1 mcg/kg/min)</a:t>
            </a:r>
          </a:p>
          <a:p>
            <a:r>
              <a:rPr lang="en-US" b="1" dirty="0">
                <a:solidFill>
                  <a:schemeClr val="accent6"/>
                </a:solidFill>
              </a:rPr>
              <a:t>Going over 0.2 mcg/kg/min is concerning </a:t>
            </a:r>
          </a:p>
          <a:p>
            <a:pPr lvl="2"/>
            <a:r>
              <a:rPr lang="en-US" sz="2800" b="1" dirty="0">
                <a:solidFill>
                  <a:schemeClr val="accent6"/>
                </a:solidFill>
              </a:rPr>
              <a:t>Tachyarrhythmia, Reflex bradycardia </a:t>
            </a:r>
          </a:p>
          <a:p>
            <a:pPr lvl="2"/>
            <a:r>
              <a:rPr lang="en-US" sz="2800" b="1" dirty="0">
                <a:solidFill>
                  <a:schemeClr val="accent6"/>
                </a:solidFill>
              </a:rPr>
              <a:t>Lactic acidosis in under-resuscitated patients</a:t>
            </a:r>
          </a:p>
          <a:p>
            <a:pPr lvl="2"/>
            <a:r>
              <a:rPr lang="en-US" sz="2800" b="1" dirty="0">
                <a:solidFill>
                  <a:schemeClr val="accent6"/>
                </a:solidFill>
              </a:rPr>
              <a:t>Something isn’t working / Am I missing something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00402" y="600091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  <a:latin typeface="Tw Cen MT"/>
              </a:rPr>
              <a:t>Rhodes, A. </a:t>
            </a:r>
            <a:r>
              <a:rPr lang="en-US" sz="1200" i="1" dirty="0">
                <a:solidFill>
                  <a:schemeClr val="accent6"/>
                </a:solidFill>
                <a:latin typeface="Tw Cen MT"/>
              </a:rPr>
              <a:t>Critical Care Medicine. 2017</a:t>
            </a:r>
            <a:endParaRPr lang="en-US" sz="1200" dirty="0">
              <a:solidFill>
                <a:schemeClr val="accent6"/>
              </a:solidFill>
              <a:latin typeface="Tw Cen MT"/>
            </a:endParaRPr>
          </a:p>
          <a:p>
            <a:r>
              <a:rPr lang="en-US" sz="1200" dirty="0" err="1">
                <a:solidFill>
                  <a:schemeClr val="accent6"/>
                </a:solidFill>
                <a:latin typeface="Tw Cen MT"/>
              </a:rPr>
              <a:t>Dillenger</a:t>
            </a:r>
            <a:r>
              <a:rPr lang="en-US" sz="1200" dirty="0">
                <a:solidFill>
                  <a:schemeClr val="accent6"/>
                </a:solidFill>
                <a:latin typeface="Tw Cen MT"/>
              </a:rPr>
              <a:t>, R. </a:t>
            </a:r>
            <a:r>
              <a:rPr lang="en-US" sz="1200" i="1" dirty="0">
                <a:solidFill>
                  <a:schemeClr val="accent6"/>
                </a:solidFill>
                <a:latin typeface="Tw Cen MT"/>
              </a:rPr>
              <a:t>Critical Care Medicine. </a:t>
            </a:r>
            <a:r>
              <a:rPr lang="en-US" sz="1200" dirty="0">
                <a:solidFill>
                  <a:schemeClr val="accent6"/>
                </a:solidFill>
                <a:latin typeface="Tw Cen MT"/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197617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866" y="476586"/>
            <a:ext cx="8377413" cy="503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99064" y="5715113"/>
            <a:ext cx="73019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Re-measure a lactate </a:t>
            </a:r>
          </a:p>
        </p:txBody>
      </p:sp>
    </p:spTree>
    <p:extLst>
      <p:ext uri="{BB962C8B-B14F-4D97-AF65-F5344CB8AC3E}">
        <p14:creationId xmlns:p14="http://schemas.microsoft.com/office/powerpoint/2010/main" val="40614206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Septic Shock: Adjuncts to Resuscitation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High dose hydrocortisone – Relative adrenal insufficiency </a:t>
            </a:r>
          </a:p>
          <a:p>
            <a:r>
              <a:rPr lang="en-US" b="1" dirty="0">
                <a:solidFill>
                  <a:schemeClr val="accent6"/>
                </a:solidFill>
              </a:rPr>
              <a:t>Supplemental vasopressin infusion – Vasopressin insufficiency </a:t>
            </a:r>
          </a:p>
          <a:p>
            <a:r>
              <a:rPr lang="en-US" b="1" dirty="0">
                <a:solidFill>
                  <a:schemeClr val="accent6"/>
                </a:solidFill>
              </a:rPr>
              <a:t>Minimizing oxygen debt – Red Cell Transfusion if low central venous gas </a:t>
            </a:r>
          </a:p>
        </p:txBody>
      </p:sp>
      <p:sp>
        <p:nvSpPr>
          <p:cNvPr id="4" name="Rectangle 3"/>
          <p:cNvSpPr/>
          <p:nvPr/>
        </p:nvSpPr>
        <p:spPr>
          <a:xfrm>
            <a:off x="9379422" y="632413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Tw Cen MT"/>
              </a:rPr>
              <a:t>Rhodes, A. </a:t>
            </a:r>
            <a:r>
              <a:rPr lang="en-US" sz="1200" i="1" dirty="0">
                <a:latin typeface="Tw Cen MT"/>
              </a:rPr>
              <a:t>Critical Care Medicine. 2017</a:t>
            </a:r>
            <a:endParaRPr lang="en-US" sz="1200" dirty="0">
              <a:latin typeface="Tw Cen MT"/>
            </a:endParaRPr>
          </a:p>
          <a:p>
            <a:r>
              <a:rPr lang="en-US" sz="1200" dirty="0" err="1">
                <a:latin typeface="Tw Cen MT"/>
              </a:rPr>
              <a:t>Dillenger</a:t>
            </a:r>
            <a:r>
              <a:rPr lang="en-US" sz="1200" dirty="0">
                <a:latin typeface="Tw Cen MT"/>
              </a:rPr>
              <a:t>, R. </a:t>
            </a:r>
            <a:r>
              <a:rPr lang="en-US" sz="1200" i="1" dirty="0">
                <a:latin typeface="Tw Cen MT"/>
              </a:rPr>
              <a:t>Critical Care Medicine. </a:t>
            </a:r>
            <a:r>
              <a:rPr lang="en-US" sz="1200" dirty="0">
                <a:latin typeface="Tw Cen MT"/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31712596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Patient Vignette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255" y="1679594"/>
            <a:ext cx="103632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3L fluids </a:t>
            </a:r>
          </a:p>
          <a:p>
            <a:r>
              <a:rPr lang="en-US" b="1" dirty="0">
                <a:solidFill>
                  <a:schemeClr val="accent6"/>
                </a:solidFill>
              </a:rPr>
              <a:t>Blood cultures</a:t>
            </a:r>
          </a:p>
          <a:p>
            <a:r>
              <a:rPr lang="en-US" b="1" dirty="0">
                <a:solidFill>
                  <a:schemeClr val="accent6"/>
                </a:solidFill>
              </a:rPr>
              <a:t>Serial Labs</a:t>
            </a:r>
          </a:p>
          <a:p>
            <a:r>
              <a:rPr lang="en-US" b="1" dirty="0">
                <a:solidFill>
                  <a:schemeClr val="accent6"/>
                </a:solidFill>
              </a:rPr>
              <a:t>A+G+C</a:t>
            </a:r>
          </a:p>
          <a:p>
            <a:r>
              <a:rPr lang="en-US" b="1" dirty="0">
                <a:solidFill>
                  <a:schemeClr val="accent6"/>
                </a:solidFill>
              </a:rPr>
              <a:t>Improved in 12 hours </a:t>
            </a:r>
          </a:p>
          <a:p>
            <a:r>
              <a:rPr lang="en-US" b="1" dirty="0">
                <a:solidFill>
                  <a:schemeClr val="accent6"/>
                </a:solidFill>
              </a:rPr>
              <a:t>No ICU admission 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Arterial line 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Cardiac monitoring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>
          <a:xfrm>
            <a:off x="1079500" y="6324600"/>
            <a:ext cx="254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254B8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1E4AB4-B9AD-40A5-9FC4-36C4C1450988}" type="datetime4">
              <a:rPr lang="en-US" smtClean="0"/>
              <a:pPr/>
              <a:t>January 18, 2021</a:t>
            </a:fld>
            <a:endParaRPr lang="en-US">
              <a:latin typeface="Times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20949-56A0-4712-BAA3-7CE5B75FAAE1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00" y="1679594"/>
            <a:ext cx="5648612" cy="464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6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Patient Vignette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85363" y="1712259"/>
            <a:ext cx="10363200" cy="4114800"/>
          </a:xfrm>
        </p:spPr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Postoperatively called to PACU for agitation and anxiety </a:t>
            </a:r>
          </a:p>
          <a:p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black">
          <a:xfrm>
            <a:off x="1079500" y="6324600"/>
            <a:ext cx="254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254B8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1E4AB4-B9AD-40A5-9FC4-36C4C1450988}" type="datetime4">
              <a:rPr lang="en-US" smtClean="0"/>
              <a:pPr/>
              <a:t>January 18, 2021</a:t>
            </a:fld>
            <a:endParaRPr lang="en-US">
              <a:latin typeface="Time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0504-1B48-4B46-9619-9B980B6E0CA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3" y="3087229"/>
            <a:ext cx="7142253" cy="25635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15" r="343" b="9177"/>
          <a:stretch/>
        </p:blipFill>
        <p:spPr>
          <a:xfrm>
            <a:off x="7465367" y="3041159"/>
            <a:ext cx="4692120" cy="256357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513920" y="5650802"/>
            <a:ext cx="7494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Differential Diagnosis </a:t>
            </a:r>
          </a:p>
        </p:txBody>
      </p:sp>
    </p:spTree>
    <p:extLst>
      <p:ext uri="{BB962C8B-B14F-4D97-AF65-F5344CB8AC3E}">
        <p14:creationId xmlns:p14="http://schemas.microsoft.com/office/powerpoint/2010/main" val="33181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they are not improving?</a:t>
            </a:r>
            <a:br>
              <a:rPr lang="en-US" dirty="0"/>
            </a:br>
            <a:r>
              <a:rPr lang="en-US" dirty="0"/>
              <a:t>Source Control 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Important aspect of surgical sepsis</a:t>
            </a:r>
          </a:p>
          <a:p>
            <a:r>
              <a:rPr lang="en-US" b="1" dirty="0"/>
              <a:t>Procedural vs. Surgical </a:t>
            </a:r>
          </a:p>
          <a:p>
            <a:r>
              <a:rPr lang="en-US" b="1" dirty="0"/>
              <a:t>Antibiotics usually continued 4 days after source control (STOP-IT Trial) </a:t>
            </a:r>
          </a:p>
          <a:p>
            <a:pPr lvl="1"/>
            <a:r>
              <a:rPr lang="en-US" b="1" dirty="0"/>
              <a:t>Consider blood culture data </a:t>
            </a:r>
          </a:p>
          <a:p>
            <a:pPr lvl="1"/>
            <a:r>
              <a:rPr lang="en-US" b="1" dirty="0"/>
              <a:t>Resistance data </a:t>
            </a:r>
          </a:p>
          <a:p>
            <a:pPr lvl="1"/>
            <a:r>
              <a:rPr lang="en-US" b="1" dirty="0"/>
              <a:t>Global critical illness of the patient 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A22F15-3DDA-47D4-89EA-24A512248BB3}"/>
              </a:ext>
            </a:extLst>
          </p:cNvPr>
          <p:cNvSpPr txBox="1"/>
          <p:nvPr/>
        </p:nvSpPr>
        <p:spPr>
          <a:xfrm>
            <a:off x="7157071" y="6359009"/>
            <a:ext cx="3025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Sawyer, et al. NEJM.2015</a:t>
            </a:r>
          </a:p>
        </p:txBody>
      </p:sp>
    </p:spTree>
    <p:extLst>
      <p:ext uri="{BB962C8B-B14F-4D97-AF65-F5344CB8AC3E}">
        <p14:creationId xmlns:p14="http://schemas.microsoft.com/office/powerpoint/2010/main" val="29352420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83940-3CBA-4B39-8529-F9D6BC2EB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8BFA1-DDB7-4E53-B8D8-E64C534D7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3486" y="3151188"/>
            <a:ext cx="7886700" cy="885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chemeClr val="accent6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88424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B0CAD-D675-4B50-8E89-AB10AB8E7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Diagnosis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3090B-EFAC-4728-B293-5F47C3053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Bleeding</a:t>
            </a:r>
          </a:p>
          <a:p>
            <a:r>
              <a:rPr lang="en-US" b="1" dirty="0"/>
              <a:t>Pulmonary Embolism </a:t>
            </a:r>
          </a:p>
          <a:p>
            <a:r>
              <a:rPr lang="en-US" b="1" u="sng" dirty="0"/>
              <a:t>Sepsis</a:t>
            </a:r>
          </a:p>
          <a:p>
            <a:r>
              <a:rPr lang="en-US" b="1" dirty="0"/>
              <a:t>Less Common </a:t>
            </a:r>
          </a:p>
          <a:p>
            <a:pPr lvl="1"/>
            <a:r>
              <a:rPr lang="en-US" b="1" dirty="0"/>
              <a:t>Amniotic Fluid Embolism </a:t>
            </a:r>
          </a:p>
          <a:p>
            <a:pPr lvl="1"/>
            <a:r>
              <a:rPr lang="en-US" b="1" dirty="0"/>
              <a:t>Malignant Hyperthermia </a:t>
            </a:r>
          </a:p>
          <a:p>
            <a:pPr lvl="1"/>
            <a:r>
              <a:rPr lang="en-US" b="1" dirty="0"/>
              <a:t>Psycho-somatic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6B8CF-6719-49A1-9DD2-5D34393E756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1079500" y="6324600"/>
            <a:ext cx="254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254B8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1E4AB4-B9AD-40A5-9FC4-36C4C1450988}" type="datetime4">
              <a:rPr lang="en-US" smtClean="0"/>
              <a:pPr/>
              <a:t>January 18, 2021</a:t>
            </a:fld>
            <a:endParaRPr lang="en-US">
              <a:latin typeface="Times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4AFA4A-B1E6-40F7-A37E-E118175FE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20949-56A0-4712-BAA3-7CE5B75FAAE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48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accent6"/>
                </a:solidFill>
              </a:rPr>
              <a:t>Sepsis Lecture Outline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Historical background and epidemiology of sepsis and maternal sepsis </a:t>
            </a:r>
          </a:p>
          <a:p>
            <a:r>
              <a:rPr lang="en-US" b="1" dirty="0">
                <a:solidFill>
                  <a:schemeClr val="accent6"/>
                </a:solidFill>
              </a:rPr>
              <a:t>Describe the general principles of the Surviving Sepsis Campaign as it relates to pregnancy </a:t>
            </a:r>
          </a:p>
          <a:p>
            <a:r>
              <a:rPr lang="en-US" b="1" dirty="0">
                <a:solidFill>
                  <a:schemeClr val="accent6"/>
                </a:solidFill>
              </a:rPr>
              <a:t>Discuss patient and provider risk factors for sepsis </a:t>
            </a:r>
          </a:p>
          <a:p>
            <a:r>
              <a:rPr lang="en-US" b="1" dirty="0">
                <a:solidFill>
                  <a:schemeClr val="accent6"/>
                </a:solidFill>
              </a:rPr>
              <a:t>Discuss future direction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845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accent6"/>
                </a:solidFill>
              </a:rPr>
              <a:t>Incidence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9500" y="2031842"/>
            <a:ext cx="9292038" cy="48561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Sepsis is leading cause of death of the critically ill in U.S. </a:t>
            </a:r>
          </a:p>
          <a:p>
            <a:r>
              <a:rPr lang="en-US" b="1" dirty="0">
                <a:solidFill>
                  <a:schemeClr val="accent6"/>
                </a:solidFill>
              </a:rPr>
              <a:t>Third leading cause of maternal deaths in US</a:t>
            </a:r>
          </a:p>
          <a:p>
            <a:r>
              <a:rPr lang="en-US" b="1" dirty="0">
                <a:solidFill>
                  <a:schemeClr val="accent6"/>
                </a:solidFill>
              </a:rPr>
              <a:t>5% of maternal ICU admissions </a:t>
            </a:r>
          </a:p>
          <a:p>
            <a:r>
              <a:rPr lang="en-US" b="1" dirty="0">
                <a:solidFill>
                  <a:schemeClr val="accent6"/>
                </a:solidFill>
              </a:rPr>
              <a:t>4-10 per 10,000 births </a:t>
            </a:r>
          </a:p>
        </p:txBody>
      </p:sp>
      <p:sp>
        <p:nvSpPr>
          <p:cNvPr id="4" name="Rectangle 3"/>
          <p:cNvSpPr/>
          <p:nvPr/>
        </p:nvSpPr>
        <p:spPr>
          <a:xfrm>
            <a:off x="8418843" y="6031208"/>
            <a:ext cx="63801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Guinn, D. </a:t>
            </a:r>
            <a:r>
              <a:rPr lang="en-US" sz="1200" i="1" dirty="0" err="1"/>
              <a:t>Obstet</a:t>
            </a:r>
            <a:r>
              <a:rPr lang="en-US" sz="1200" i="1" dirty="0"/>
              <a:t> </a:t>
            </a:r>
            <a:r>
              <a:rPr lang="en-US" sz="1200" i="1" dirty="0" err="1"/>
              <a:t>Gynecol</a:t>
            </a:r>
            <a:r>
              <a:rPr lang="en-US" sz="1200" i="1" dirty="0"/>
              <a:t> </a:t>
            </a:r>
            <a:r>
              <a:rPr lang="en-US" sz="1200" i="1" dirty="0" err="1"/>
              <a:t>Clin</a:t>
            </a:r>
            <a:r>
              <a:rPr lang="en-US" sz="1200" i="1" dirty="0"/>
              <a:t> N Am. </a:t>
            </a:r>
            <a:r>
              <a:rPr lang="en-US" sz="1200" dirty="0"/>
              <a:t>2007</a:t>
            </a:r>
          </a:p>
          <a:p>
            <a:r>
              <a:rPr lang="en-US" sz="1200" dirty="0"/>
              <a:t>Van </a:t>
            </a:r>
            <a:r>
              <a:rPr lang="en-US" sz="1200" dirty="0" err="1"/>
              <a:t>Dillen</a:t>
            </a:r>
            <a:r>
              <a:rPr lang="en-US" sz="1200" dirty="0"/>
              <a:t>, </a:t>
            </a:r>
            <a:r>
              <a:rPr lang="en-US" sz="1200" dirty="0" err="1"/>
              <a:t>J.</a:t>
            </a:r>
            <a:r>
              <a:rPr lang="en-US" sz="1200" i="1" dirty="0" err="1"/>
              <a:t>Current</a:t>
            </a:r>
            <a:r>
              <a:rPr lang="en-US" sz="1200" i="1" dirty="0"/>
              <a:t> Opinion in Infectious Disease. </a:t>
            </a:r>
            <a:r>
              <a:rPr lang="en-US" sz="1200" dirty="0"/>
              <a:t>2010</a:t>
            </a:r>
          </a:p>
          <a:p>
            <a:r>
              <a:rPr lang="en-US" sz="1200" dirty="0"/>
              <a:t>Albright, C. </a:t>
            </a:r>
            <a:r>
              <a:rPr lang="en-US" sz="1200" i="1" dirty="0"/>
              <a:t>AJOG. </a:t>
            </a:r>
            <a:r>
              <a:rPr lang="en-US" sz="1200" dirty="0"/>
              <a:t>2014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592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8654" y="424844"/>
            <a:ext cx="7055380" cy="1400530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Why is this topic important?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272" y="1899138"/>
            <a:ext cx="8697539" cy="44297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48313" y="6493506"/>
            <a:ext cx="31606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Creanga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Obstet</a:t>
            </a:r>
            <a:r>
              <a:rPr lang="en-US" sz="1200" dirty="0">
                <a:solidFill>
                  <a:schemeClr val="bg1"/>
                </a:solidFill>
              </a:rPr>
              <a:t> Gynecol. 2017</a:t>
            </a:r>
          </a:p>
        </p:txBody>
      </p:sp>
      <p:sp>
        <p:nvSpPr>
          <p:cNvPr id="5" name="Arrow: Down 4"/>
          <p:cNvSpPr/>
          <p:nvPr/>
        </p:nvSpPr>
        <p:spPr>
          <a:xfrm>
            <a:off x="4488603" y="2701210"/>
            <a:ext cx="345688" cy="7136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/>
          <p:cNvSpPr/>
          <p:nvPr/>
        </p:nvSpPr>
        <p:spPr>
          <a:xfrm>
            <a:off x="5276392" y="3072161"/>
            <a:ext cx="345688" cy="7136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Up 7"/>
          <p:cNvSpPr/>
          <p:nvPr/>
        </p:nvSpPr>
        <p:spPr>
          <a:xfrm>
            <a:off x="8500989" y="3262580"/>
            <a:ext cx="434897" cy="76781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-Right 8"/>
          <p:cNvSpPr/>
          <p:nvPr/>
        </p:nvSpPr>
        <p:spPr>
          <a:xfrm>
            <a:off x="5622080" y="3058049"/>
            <a:ext cx="693101" cy="409061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70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Why has there been no improvement?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56458" y="2140354"/>
            <a:ext cx="103632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Knowledge gap in current definition, recommendations, and guidelines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“She’s not septic because her blood cultures are negative…”</a:t>
            </a:r>
          </a:p>
          <a:p>
            <a:r>
              <a:rPr lang="en-US" b="1" dirty="0">
                <a:solidFill>
                  <a:schemeClr val="accent6"/>
                </a:solidFill>
              </a:rPr>
              <a:t>Inability to identify patients with disease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“You don’t think she’s septic do you…”</a:t>
            </a:r>
          </a:p>
          <a:p>
            <a:r>
              <a:rPr lang="en-US" b="1" dirty="0">
                <a:solidFill>
                  <a:schemeClr val="accent6"/>
                </a:solidFill>
              </a:rPr>
              <a:t>When disease is identified, failure to recognize severity or critical illness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“She’s septic, but is she septic septic…”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“She’s only a little septic…” </a:t>
            </a:r>
          </a:p>
        </p:txBody>
      </p:sp>
    </p:spTree>
    <p:extLst>
      <p:ext uri="{BB962C8B-B14F-4D97-AF65-F5344CB8AC3E}">
        <p14:creationId xmlns:p14="http://schemas.microsoft.com/office/powerpoint/2010/main" val="207122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How do we define Sepsis in 2021 ?</a:t>
            </a:r>
          </a:p>
        </p:txBody>
      </p:sp>
      <p:pic>
        <p:nvPicPr>
          <p:cNvPr id="6" name="Content Placeholder 5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F918625E-DF73-4345-AA69-F6303FFBC7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31466" y="1385289"/>
            <a:ext cx="7865355" cy="53019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46842" y="1916936"/>
            <a:ext cx="895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SIRS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42372" y="1464732"/>
            <a:ext cx="212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SIRS </a:t>
            </a:r>
            <a:r>
              <a:rPr lang="en-US" b="1" dirty="0">
                <a:solidFill>
                  <a:srgbClr val="7030A0"/>
                </a:solidFill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rgbClr val="7030A0"/>
                </a:solidFill>
              </a:rPr>
              <a:t> septic shock</a:t>
            </a:r>
          </a:p>
        </p:txBody>
      </p:sp>
      <p:sp>
        <p:nvSpPr>
          <p:cNvPr id="12" name="Oval 11"/>
          <p:cNvSpPr/>
          <p:nvPr/>
        </p:nvSpPr>
        <p:spPr>
          <a:xfrm>
            <a:off x="8189205" y="5519451"/>
            <a:ext cx="1850834" cy="116778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3690156" y="1916934"/>
            <a:ext cx="694063" cy="36933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4841278" y="1531621"/>
            <a:ext cx="1360239" cy="51255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2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SMFM COLOR PPT TEMPLATE" val="h24KDXiA"/>
  <p:tag name="ARTICULATE_PROJECT_OPEN" val="0"/>
  <p:tag name="ARTICULATE_SLIDE_COUNT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MFM Color PPT Template">
  <a:themeElements>
    <a:clrScheme name="SMFM Brand Colors">
      <a:dk1>
        <a:srgbClr val="3E3E3E"/>
      </a:dk1>
      <a:lt1>
        <a:sysClr val="window" lastClr="FFFFFF"/>
      </a:lt1>
      <a:dk2>
        <a:srgbClr val="53565A"/>
      </a:dk2>
      <a:lt2>
        <a:srgbClr val="D9D9D6"/>
      </a:lt2>
      <a:accent1>
        <a:srgbClr val="8081CB"/>
      </a:accent1>
      <a:accent2>
        <a:srgbClr val="5CB8B2"/>
      </a:accent2>
      <a:accent3>
        <a:srgbClr val="74AA50"/>
      </a:accent3>
      <a:accent4>
        <a:srgbClr val="7DA1C4"/>
      </a:accent4>
      <a:accent5>
        <a:srgbClr val="F1EB9C"/>
      </a:accent5>
      <a:accent6>
        <a:srgbClr val="53565A"/>
      </a:accent6>
      <a:hlink>
        <a:srgbClr val="74AA50"/>
      </a:hlink>
      <a:folHlink>
        <a:srgbClr val="7DA1C4"/>
      </a:folHlink>
    </a:clrScheme>
    <a:fontScheme name="SMFM Merriweather Sans">
      <a:majorFont>
        <a:latin typeface="Merriweather Sans Light"/>
        <a:ea typeface=""/>
        <a:cs typeface=""/>
      </a:majorFont>
      <a:minorFont>
        <a:latin typeface="Merriweather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FM Color PPT Template" id="{18BCE3F0-5EDF-4C87-9A64-8EBE58732A22}" vid="{5D21B6D9-ECF8-4176-A2EF-0BF1449EAD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71BBB62C52A44BB618686A72DF0203" ma:contentTypeVersion="12" ma:contentTypeDescription="Create a new document." ma:contentTypeScope="" ma:versionID="44da9b410c7f26a4b0c4ed893c785135">
  <xsd:schema xmlns:xsd="http://www.w3.org/2001/XMLSchema" xmlns:xs="http://www.w3.org/2001/XMLSchema" xmlns:p="http://schemas.microsoft.com/office/2006/metadata/properties" xmlns:ns2="f3e57897-1c42-4b44-8eb6-ccc22826b8cd" xmlns:ns3="bc286e9e-9d38-4199-95ab-600c53f9639c" targetNamespace="http://schemas.microsoft.com/office/2006/metadata/properties" ma:root="true" ma:fieldsID="8830c10f9ced17a8d346f5d9aa6b5750" ns2:_="" ns3:_="">
    <xsd:import namespace="f3e57897-1c42-4b44-8eb6-ccc22826b8cd"/>
    <xsd:import namespace="bc286e9e-9d38-4199-95ab-600c53f9639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e57897-1c42-4b44-8eb6-ccc22826b8c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86e9e-9d38-4199-95ab-600c53f963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4646F4-0B65-4405-985E-BC416EF64D65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bc286e9e-9d38-4199-95ab-600c53f9639c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f3e57897-1c42-4b44-8eb6-ccc22826b8c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9F4C20D-6950-47B6-A136-39950F381F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e57897-1c42-4b44-8eb6-ccc22826b8cd"/>
    <ds:schemaRef ds:uri="bc286e9e-9d38-4199-95ab-600c53f963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03E20E-9DC1-422D-95D8-E5A7C746D3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6791</TotalTime>
  <Words>1302</Words>
  <Application>Microsoft Office PowerPoint</Application>
  <PresentationFormat>Widescreen</PresentationFormat>
  <Paragraphs>244</Paragraphs>
  <Slides>31</Slides>
  <Notes>23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Merriweather Sans</vt:lpstr>
      <vt:lpstr>Times</vt:lpstr>
      <vt:lpstr>Tw Cen MT</vt:lpstr>
      <vt:lpstr>SMFM Color PPT Template</vt:lpstr>
      <vt:lpstr>Sepsis in pregnancy : Recognition, Diagnosis, and Management (surviving sepsis) </vt:lpstr>
      <vt:lpstr>Patient Vignette </vt:lpstr>
      <vt:lpstr>Patient Vignette</vt:lpstr>
      <vt:lpstr>Differential Diagnosis </vt:lpstr>
      <vt:lpstr>Sepsis Lecture Outline </vt:lpstr>
      <vt:lpstr>Incidence</vt:lpstr>
      <vt:lpstr>Why is this topic important? </vt:lpstr>
      <vt:lpstr>Why has there been no improvement? </vt:lpstr>
      <vt:lpstr>How do we define Sepsis in 2021 ?</vt:lpstr>
      <vt:lpstr>How do we define sepsis in 2021: SIRS discontinued </vt:lpstr>
      <vt:lpstr>How do we define sepsis in 2021: qSOFA Score</vt:lpstr>
      <vt:lpstr>How do we define sepsis in 2021: qSOFA Score (obstetric modified) </vt:lpstr>
      <vt:lpstr>Adjuncts to diagnosis: Procalcitonin </vt:lpstr>
      <vt:lpstr>Procalcitonin: Diagnostic tool </vt:lpstr>
      <vt:lpstr>PowerPoint Presentation</vt:lpstr>
      <vt:lpstr>Patient Vignette </vt:lpstr>
      <vt:lpstr>Definition of Septic Shock</vt:lpstr>
      <vt:lpstr>PowerPoint Presentation</vt:lpstr>
      <vt:lpstr>Septic Shock: Cultures </vt:lpstr>
      <vt:lpstr>Septic Shock: Antimicrobials </vt:lpstr>
      <vt:lpstr>Septic Shock: Antimicrobials </vt:lpstr>
      <vt:lpstr>Septic Shock: Antimicrobial </vt:lpstr>
      <vt:lpstr>Septic Shock: Resuscitation </vt:lpstr>
      <vt:lpstr>Septic Shock: Resuscitation </vt:lpstr>
      <vt:lpstr>Septic Shock: Resuscitation</vt:lpstr>
      <vt:lpstr>Septic Shock: Resuscitation </vt:lpstr>
      <vt:lpstr>PowerPoint Presentation</vt:lpstr>
      <vt:lpstr>Septic Shock: Adjuncts to Resuscitation </vt:lpstr>
      <vt:lpstr>Patient Vignette</vt:lpstr>
      <vt:lpstr>What if they are not improving? Source Control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Rachelle Fondaw</dc:creator>
  <cp:lastModifiedBy>Arthur Vaught</cp:lastModifiedBy>
  <cp:revision>18</cp:revision>
  <dcterms:created xsi:type="dcterms:W3CDTF">2018-02-15T17:52:13Z</dcterms:created>
  <dcterms:modified xsi:type="dcterms:W3CDTF">2021-01-18T23:03:21Z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0x010100E771BBB62C52A44BB618686A72DF0203</vt:lpwstr>
  </property>
  <property fmtid="{D5CDD505-2E9C-101B-9397-08002B2CF9AE}" pid="3" name="ArticulateGUID">
    <vt:lpwstr>5E9A5FBB-3862-47D2-AC86-C63EBAD322FF</vt:lpwstr>
  </property>
  <property fmtid="{D5CDD505-2E9C-101B-9397-08002B2CF9AE}" pid="4" name="ArticulatePath">
    <vt:lpwstr>https://societyformfm.sharepoint.com/sites/OfficeUse/Shared Documents/Templates/SMFM PPT Template - Online (White)</vt:lpwstr>
  </property>
</Properties>
</file>